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B Garamond Medium"/>
      <p:regular r:id="rId16"/>
      <p:bold r:id="rId17"/>
      <p:italic r:id="rId18"/>
      <p:boldItalic r:id="rId19"/>
    </p:embeddedFont>
    <p:embeddedFont>
      <p:font typeface="EB 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regular.fntdata"/><Relationship Id="rId11" Type="http://schemas.openxmlformats.org/officeDocument/2006/relationships/slide" Target="slides/slide6.xml"/><Relationship Id="rId22" Type="http://schemas.openxmlformats.org/officeDocument/2006/relationships/font" Target="fonts/EBGaramond-italic.fntdata"/><Relationship Id="rId10" Type="http://schemas.openxmlformats.org/officeDocument/2006/relationships/slide" Target="slides/slide5.xml"/><Relationship Id="rId21" Type="http://schemas.openxmlformats.org/officeDocument/2006/relationships/font" Target="fonts/EBGaramo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EBGaramon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BGaramondMedium-bold.fntdata"/><Relationship Id="rId16" Type="http://schemas.openxmlformats.org/officeDocument/2006/relationships/font" Target="fonts/EBGaramond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EBGaramond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1d2e203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1d2e203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1d2e203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1d2e203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1d2e203f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1d2e203f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1d2e203f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1d2e203f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1d2e203f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1d2e203f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1d2e203f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1d2e203f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1d2e203f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1d2e203f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1d2e203f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1d2e203f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1d2e203f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1d2e203f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4508" y="1444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Core Complex Formation in the Great Basin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Methner et. al. 2015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00750"/>
            <a:ext cx="2553949" cy="3130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4475626" y="2253900"/>
            <a:ext cx="4279486" cy="2929223"/>
            <a:chOff x="1339898" y="0"/>
            <a:chExt cx="6599053" cy="5143500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39898" y="0"/>
              <a:ext cx="6599053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3"/>
            <p:cNvSpPr/>
            <p:nvPr/>
          </p:nvSpPr>
          <p:spPr>
            <a:xfrm>
              <a:off x="1339900" y="0"/>
              <a:ext cx="2484000" cy="301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Ryan Parkyn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Study Area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Northwestern Utah in Raft River Mountains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MCC -&gt; Metamorphic core complex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Raft River-Albion-Grouse Creek MCC 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(RAG-MCC)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961" y="0"/>
            <a:ext cx="419632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6761675" y="2908850"/>
            <a:ext cx="491100" cy="491100"/>
          </a:xfrm>
          <a:prstGeom prst="ellipse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5"/>
          <p:cNvGrpSpPr/>
          <p:nvPr/>
        </p:nvGrpSpPr>
        <p:grpSpPr>
          <a:xfrm>
            <a:off x="2341648" y="0"/>
            <a:ext cx="6599053" cy="5143500"/>
            <a:chOff x="1339898" y="0"/>
            <a:chExt cx="6599053" cy="5143500"/>
          </a:xfrm>
        </p:grpSpPr>
        <p:pic>
          <p:nvPicPr>
            <p:cNvPr id="73" name="Google Shape;73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9898" y="0"/>
              <a:ext cx="6599053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5"/>
            <p:cNvSpPr/>
            <p:nvPr/>
          </p:nvSpPr>
          <p:spPr>
            <a:xfrm>
              <a:off x="1339900" y="0"/>
              <a:ext cx="2484000" cy="301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28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Study Area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448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MCCs development -&gt; Sevier orogeny produced 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over thickened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crust (thin skinned) -&gt; extension exhumed basement rocks in low angle 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detachment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faults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Footwall of MCC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Problem: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MCC 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fabrics are severely 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overprinted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 rot="10800000">
            <a:off x="4247600" y="1878275"/>
            <a:ext cx="1319700" cy="915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5"/>
          <p:cNvCxnSpPr/>
          <p:nvPr/>
        </p:nvCxnSpPr>
        <p:spPr>
          <a:xfrm flipH="1" rot="10800000">
            <a:off x="6817750" y="2321200"/>
            <a:ext cx="1783800" cy="210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479" y="0"/>
            <a:ext cx="625104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2341648" y="0"/>
            <a:ext cx="6599053" cy="5143500"/>
            <a:chOff x="1339898" y="0"/>
            <a:chExt cx="6599053" cy="5143500"/>
          </a:xfrm>
        </p:grpSpPr>
        <p:pic>
          <p:nvPicPr>
            <p:cNvPr id="85" name="Google Shape;8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9898" y="0"/>
              <a:ext cx="6599053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6"/>
            <p:cNvSpPr/>
            <p:nvPr/>
          </p:nvSpPr>
          <p:spPr>
            <a:xfrm>
              <a:off x="1339900" y="0"/>
              <a:ext cx="2484000" cy="301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28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Methods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433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Mylonite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: Deformed rock that has undergone grain size reduction due to plastic deformation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Muscovite contains hydrogen and oxygen, changes when mineral 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alters due to change in T or if hydrated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7"/>
          <p:cNvGrpSpPr/>
          <p:nvPr/>
        </p:nvGrpSpPr>
        <p:grpSpPr>
          <a:xfrm>
            <a:off x="2341648" y="0"/>
            <a:ext cx="6599053" cy="5143500"/>
            <a:chOff x="1339898" y="0"/>
            <a:chExt cx="6599053" cy="5143500"/>
          </a:xfrm>
        </p:grpSpPr>
        <p:pic>
          <p:nvPicPr>
            <p:cNvPr id="94" name="Google Shape;9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9898" y="0"/>
              <a:ext cx="6599053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7"/>
            <p:cNvSpPr/>
            <p:nvPr/>
          </p:nvSpPr>
          <p:spPr>
            <a:xfrm>
              <a:off x="1339900" y="0"/>
              <a:ext cx="2484000" cy="301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7"/>
          <p:cNvSpPr txBox="1"/>
          <p:nvPr>
            <p:ph type="title"/>
          </p:nvPr>
        </p:nvSpPr>
        <p:spPr>
          <a:xfrm>
            <a:off x="265875" y="0"/>
            <a:ext cx="28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Methods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208600" y="572700"/>
            <a:ext cx="421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Pine Creek Canyon, Clear Creek Canyon,Ten Mile Canyon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40Ar-39Ar ages of muscovite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Hydrogen isotope concentrations of muscovite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Oxygen isotope concentrations of muscovite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Temperatures based on H isotope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Muscovite: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KAl2(AlSi3O10)(OH)2</a:t>
            </a:r>
            <a:endParaRPr sz="16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5120725" y="2415400"/>
            <a:ext cx="3654300" cy="24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Note -80 to -40 delta hydrogen values are a metamorphic signature and -160 to -120 are meteoric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Hydrogen isotopes in muscovite from mylonitic zone show an interaction with meteoric water during deformation</a:t>
            </a:r>
            <a:endParaRPr b="1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29" y="0"/>
            <a:ext cx="176614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8700" y="-141225"/>
            <a:ext cx="1816950" cy="54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5178000" y="620325"/>
            <a:ext cx="3654300" cy="16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Stars = Ar-Ar geochron ages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Pentagons = oxygen isotope exchange thermometry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Circles = hydrogen isotope 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145550" y="4490550"/>
            <a:ext cx="1488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1145550" y="698775"/>
            <a:ext cx="148800" cy="3791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 rot="10800000">
            <a:off x="1152974" y="80050"/>
            <a:ext cx="164400" cy="653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2995325" y="-80250"/>
            <a:ext cx="1953300" cy="52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18"/>
          <p:cNvCxnSpPr/>
          <p:nvPr/>
        </p:nvCxnSpPr>
        <p:spPr>
          <a:xfrm flipH="1">
            <a:off x="2164975" y="309300"/>
            <a:ext cx="2829600" cy="25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8"/>
          <p:cNvSpPr txBox="1"/>
          <p:nvPr/>
        </p:nvSpPr>
        <p:spPr>
          <a:xfrm>
            <a:off x="4948625" y="45825"/>
            <a:ext cx="41241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Calculated through hydrogen isotope fluid compositions (Fluids present during DRX)</a:t>
            </a:r>
            <a:endParaRPr sz="1800">
              <a:solidFill>
                <a:srgbClr val="FF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50" y="-96325"/>
            <a:ext cx="8824980" cy="523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134850" y="4767850"/>
            <a:ext cx="318000" cy="318000"/>
          </a:xfrm>
          <a:prstGeom prst="rect">
            <a:avLst/>
          </a:prstGeom>
          <a:solidFill>
            <a:srgbClr val="FF00F2">
              <a:alpha val="56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4063000" y="2350225"/>
            <a:ext cx="175200" cy="176700"/>
          </a:xfrm>
          <a:prstGeom prst="rect">
            <a:avLst/>
          </a:prstGeom>
          <a:solidFill>
            <a:srgbClr val="FF00F2">
              <a:alpha val="56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4238200" y="1385325"/>
            <a:ext cx="175200" cy="176700"/>
          </a:xfrm>
          <a:prstGeom prst="rect">
            <a:avLst/>
          </a:prstGeom>
          <a:solidFill>
            <a:srgbClr val="FF00F2">
              <a:alpha val="56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3034075" y="4801600"/>
            <a:ext cx="250500" cy="250500"/>
          </a:xfrm>
          <a:prstGeom prst="rect">
            <a:avLst/>
          </a:prstGeom>
          <a:solidFill>
            <a:srgbClr val="00FF20">
              <a:alpha val="56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5093625" y="616350"/>
            <a:ext cx="175200" cy="176700"/>
          </a:xfrm>
          <a:prstGeom prst="rect">
            <a:avLst/>
          </a:prstGeom>
          <a:solidFill>
            <a:srgbClr val="00FF20">
              <a:alpha val="56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6026225" y="2526925"/>
            <a:ext cx="175200" cy="176700"/>
          </a:xfrm>
          <a:prstGeom prst="rect">
            <a:avLst/>
          </a:prstGeom>
          <a:solidFill>
            <a:srgbClr val="00F5FF">
              <a:alpha val="56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5851025" y="1017725"/>
            <a:ext cx="175200" cy="176700"/>
          </a:xfrm>
          <a:prstGeom prst="rect">
            <a:avLst/>
          </a:prstGeom>
          <a:solidFill>
            <a:srgbClr val="00F5FF">
              <a:alpha val="56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6026225" y="4838500"/>
            <a:ext cx="175200" cy="176700"/>
          </a:xfrm>
          <a:prstGeom prst="rect">
            <a:avLst/>
          </a:prstGeom>
          <a:solidFill>
            <a:srgbClr val="00F5FF">
              <a:alpha val="56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3030288" y="2947500"/>
            <a:ext cx="2976300" cy="2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5865800" y="3866125"/>
            <a:ext cx="3088500" cy="2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674" y="0"/>
            <a:ext cx="57186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47425"/>
            <a:ext cx="5305702" cy="31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Conclusions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800" y="3035700"/>
            <a:ext cx="2343501" cy="210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1855775" y="1798500"/>
            <a:ext cx="3310500" cy="195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3921225" y="2351850"/>
            <a:ext cx="1384500" cy="195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769925" y="5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1)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Delta 2 hydrogen concentrations are low in muscovite meaning a synkinematic meteoric water influence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2)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 374+/-37C at greenschist conditions, consistent with petrological and microstructure observations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3)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Recrystallization of mica at 40.4+/-0.5 Ma, subsequent phase of deformation was active until 18-13 Ma (hydrogen isotopes differ)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